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4e44226cf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4e44226cf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4e44226cf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4e44226cf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4e44226cf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4e44226cf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4e44226cf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4e44226cf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4e44226cf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4e44226cf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4e44226cf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4e44226cf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9625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2743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800">
                <a:latin typeface="Times New Roman"/>
                <a:ea typeface="Times New Roman"/>
                <a:cs typeface="Times New Roman"/>
                <a:sym typeface="Times New Roman"/>
              </a:rPr>
              <a:t> Titanic</a:t>
            </a:r>
            <a:endParaRPr b="1" sz="5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957550"/>
            <a:ext cx="8520600" cy="792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¿Supevivientes?</a:t>
            </a:r>
            <a:endParaRPr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148100" y="4537225"/>
            <a:ext cx="16917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dk2"/>
                </a:solidFill>
              </a:rPr>
              <a:t>Laura García Brena</a:t>
            </a:r>
            <a:endParaRPr b="1"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Times New Roman"/>
                <a:ea typeface="Times New Roman"/>
                <a:cs typeface="Times New Roman"/>
                <a:sym typeface="Times New Roman"/>
              </a:rPr>
              <a:t>Tasa de Mortalidad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 title="Tasa de mortalid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852613"/>
            <a:ext cx="3863725" cy="38637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4468775" y="1261425"/>
            <a:ext cx="4253700" cy="3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Ejemplos de naufragios con alta tasa de mortalidad: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1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RMS Titanic</a:t>
            </a:r>
            <a:r>
              <a:rPr lang="es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 </a:t>
            </a:r>
            <a:r>
              <a:rPr lang="es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1912</a:t>
            </a:r>
            <a:r>
              <a:rPr lang="es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el Titanic se hundió en su viaje inaugural, causando la muerte de más de 1500 personas. Tasa mortalidad </a:t>
            </a:r>
            <a:r>
              <a:rPr b="1" lang="es" sz="11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62%</a:t>
            </a:r>
            <a:endParaRPr b="1" sz="11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1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Wilhelm Gustloff:</a:t>
            </a:r>
            <a:endParaRPr b="1" sz="11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 </a:t>
            </a:r>
            <a:r>
              <a:rPr lang="es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1945</a:t>
            </a:r>
            <a:r>
              <a:rPr lang="es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el Wilhelm Gustloff se hundió, causando la muerte de más de 9000 personas. La tasa de mortalidad fue del </a:t>
            </a:r>
            <a:r>
              <a:rPr b="1" lang="es" sz="11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88%</a:t>
            </a:r>
            <a:endParaRPr b="1" sz="11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Tasa de mortalidad por accidentes de barco </a:t>
            </a:r>
            <a:r>
              <a:rPr lang="es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actua</a:t>
            </a:r>
            <a:r>
              <a:rPr lang="es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l: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11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Barcos de recreo:</a:t>
            </a:r>
            <a:endParaRPr b="1" sz="11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 tasa de mortalidad en Estados Unidos es de aproximadamente 5.5 muertes por 100,000 embarcaciones.  Tasa mortalidad </a:t>
            </a:r>
            <a:r>
              <a:rPr b="1" lang="es" sz="11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0,0055%</a:t>
            </a:r>
            <a:endParaRPr b="1" sz="11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0000"/>
              <a:buFont typeface="Arial"/>
              <a:buNone/>
            </a:pPr>
            <a:r>
              <a:rPr b="1" lang="es" sz="2750">
                <a:latin typeface="Times New Roman"/>
                <a:ea typeface="Times New Roman"/>
                <a:cs typeface="Times New Roman"/>
                <a:sym typeface="Times New Roman"/>
              </a:rPr>
              <a:t>"Las mujeres y los niños primero"</a:t>
            </a:r>
            <a:endParaRPr b="1" sz="27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 title="mujeres y niños prime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152475"/>
            <a:ext cx="4099665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5515075" y="1232100"/>
            <a:ext cx="3158400" cy="33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2"/>
                </a:solidFill>
              </a:rPr>
              <a:t>Tasa supervivencia: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s" sz="1800">
                <a:solidFill>
                  <a:schemeClr val="dk2"/>
                </a:solidFill>
              </a:rPr>
              <a:t>Mujeres: 76%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s" sz="1800">
                <a:solidFill>
                  <a:schemeClr val="dk2"/>
                </a:solidFill>
              </a:rPr>
              <a:t>Niños: 59%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s" sz="1800">
                <a:solidFill>
                  <a:schemeClr val="dk2"/>
                </a:solidFill>
              </a:rPr>
              <a:t>Hombres: 16%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Times New Roman"/>
                <a:ea typeface="Times New Roman"/>
                <a:cs typeface="Times New Roman"/>
                <a:sym typeface="Times New Roman"/>
              </a:rPr>
              <a:t>¿Tuvo influencia la clase en que se viajaba?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Supervivencia viajando en: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Primera : 63%			-    Segunda: 47%			-     Tercera: 24%</a:t>
            </a:r>
            <a:endParaRPr/>
          </a:p>
        </p:txBody>
      </p:sp>
      <p:pic>
        <p:nvPicPr>
          <p:cNvPr id="79" name="Google Shape;79;p16" title="Supervivencia por clas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200" y="2282150"/>
            <a:ext cx="6860175" cy="228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Times New Roman"/>
                <a:ea typeface="Times New Roman"/>
                <a:cs typeface="Times New Roman"/>
                <a:sym typeface="Times New Roman"/>
              </a:rPr>
              <a:t>Supervivencia de mujeres y niños y la clase de embarque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Porcentaje de niños por clase:				      </a:t>
            </a:r>
            <a:r>
              <a:rPr lang="es"/>
              <a:t>Porcentaje de mujeres por clase:</a:t>
            </a:r>
            <a:endParaRPr/>
          </a:p>
        </p:txBody>
      </p:sp>
      <p:pic>
        <p:nvPicPr>
          <p:cNvPr id="86" name="Google Shape;86;p17" title="proporcion de niños y mujeres por clase.png"/>
          <p:cNvPicPr preferRelativeResize="0"/>
          <p:nvPr/>
        </p:nvPicPr>
        <p:blipFill rotWithShape="1">
          <a:blip r:embed="rId3">
            <a:alphaModFix/>
          </a:blip>
          <a:srcRect b="0" l="0" r="64343" t="0"/>
          <a:stretch/>
        </p:blipFill>
        <p:spPr>
          <a:xfrm>
            <a:off x="543250" y="2215500"/>
            <a:ext cx="2517424" cy="235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 title="proporcion de niños y mujeres por clase.png"/>
          <p:cNvPicPr preferRelativeResize="0"/>
          <p:nvPr/>
        </p:nvPicPr>
        <p:blipFill rotWithShape="1">
          <a:blip r:embed="rId3">
            <a:alphaModFix/>
          </a:blip>
          <a:srcRect b="0" l="66958" r="0" t="0"/>
          <a:stretch/>
        </p:blipFill>
        <p:spPr>
          <a:xfrm>
            <a:off x="5436842" y="2215500"/>
            <a:ext cx="2332751" cy="23533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821400" y="1828575"/>
            <a:ext cx="25815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</a:rPr>
              <a:t>70%		23%		7%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5436850" y="1828575"/>
            <a:ext cx="25815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2"/>
                </a:solidFill>
              </a:rPr>
              <a:t>42</a:t>
            </a:r>
            <a:r>
              <a:rPr lang="es">
                <a:solidFill>
                  <a:schemeClr val="dk2"/>
                </a:solidFill>
              </a:rPr>
              <a:t>%		24%		34%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Times New Roman"/>
                <a:ea typeface="Times New Roman"/>
                <a:cs typeface="Times New Roman"/>
                <a:sym typeface="Times New Roman"/>
              </a:rPr>
              <a:t>Relaci</a:t>
            </a:r>
            <a:r>
              <a:rPr b="1" lang="es">
                <a:latin typeface="Times New Roman"/>
                <a:ea typeface="Times New Roman"/>
                <a:cs typeface="Times New Roman"/>
                <a:sym typeface="Times New Roman"/>
              </a:rPr>
              <a:t>ón entre el puerto, la clase y la supervivencia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600"/>
              <a:t>Existe mayor supervivencia si viajas en primera o en segunda, independientemente del puerto de embarque</a:t>
            </a:r>
            <a:endParaRPr sz="1600"/>
          </a:p>
        </p:txBody>
      </p:sp>
      <p:pic>
        <p:nvPicPr>
          <p:cNvPr id="96" name="Google Shape;96;p18" title="embarque tipo pasaj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325" y="1760975"/>
            <a:ext cx="6424501" cy="280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Times New Roman"/>
                <a:ea typeface="Times New Roman"/>
                <a:cs typeface="Times New Roman"/>
                <a:sym typeface="Times New Roman"/>
              </a:rPr>
              <a:t>Resumen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Hubo una </a:t>
            </a:r>
            <a:r>
              <a:rPr lang="es">
                <a:solidFill>
                  <a:srgbClr val="FF0000"/>
                </a:solidFill>
              </a:rPr>
              <a:t>alta mortalidad</a:t>
            </a:r>
            <a:r>
              <a:rPr lang="es"/>
              <a:t> en el Titanic (62%), pero no fue la peor cat</a:t>
            </a:r>
            <a:r>
              <a:rPr lang="es"/>
              <a:t>ástrofe marítima del siglo.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>
                <a:solidFill>
                  <a:srgbClr val="FF0000"/>
                </a:solidFill>
              </a:rPr>
              <a:t>Sobrevivieron</a:t>
            </a:r>
            <a:r>
              <a:rPr lang="es"/>
              <a:t> mayormente </a:t>
            </a:r>
            <a:r>
              <a:rPr lang="es">
                <a:solidFill>
                  <a:srgbClr val="FF0000"/>
                </a:solidFill>
              </a:rPr>
              <a:t>mujeres y niños</a:t>
            </a:r>
            <a:r>
              <a:rPr lang="es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Viajar en </a:t>
            </a:r>
            <a:r>
              <a:rPr lang="es">
                <a:solidFill>
                  <a:srgbClr val="FF0000"/>
                </a:solidFill>
              </a:rPr>
              <a:t>primera y segunda</a:t>
            </a:r>
            <a:r>
              <a:rPr lang="es"/>
              <a:t> clase aumentó la probabilidad de </a:t>
            </a:r>
            <a:r>
              <a:rPr lang="es">
                <a:solidFill>
                  <a:srgbClr val="FF0000"/>
                </a:solidFill>
              </a:rPr>
              <a:t>supervivencia</a:t>
            </a:r>
            <a:r>
              <a:rPr lang="es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 </a:t>
            </a:r>
            <a:r>
              <a:rPr lang="es">
                <a:solidFill>
                  <a:srgbClr val="FF0000"/>
                </a:solidFill>
              </a:rPr>
              <a:t>ciudad</a:t>
            </a:r>
            <a:r>
              <a:rPr lang="es"/>
              <a:t> de embarque </a:t>
            </a:r>
            <a:r>
              <a:rPr lang="es">
                <a:solidFill>
                  <a:srgbClr val="FF0000"/>
                </a:solidFill>
              </a:rPr>
              <a:t>no</a:t>
            </a:r>
            <a:r>
              <a:rPr lang="es"/>
              <a:t> tuvo mucha </a:t>
            </a:r>
            <a:r>
              <a:rPr lang="es">
                <a:solidFill>
                  <a:srgbClr val="FF0000"/>
                </a:solidFill>
              </a:rPr>
              <a:t>relación</a:t>
            </a:r>
            <a:r>
              <a:rPr lang="es"/>
              <a:t> con la </a:t>
            </a:r>
            <a:r>
              <a:rPr lang="es">
                <a:solidFill>
                  <a:srgbClr val="FF0000"/>
                </a:solidFill>
              </a:rPr>
              <a:t>supervivencia</a:t>
            </a:r>
            <a:r>
              <a:rPr lang="es"/>
              <a:t> de los pasajeros.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